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Open Sans" charset="1" panose="00000000000000000000"/>
      <p:regular r:id="rId14"/>
    </p:embeddedFont>
    <p:embeddedFont>
      <p:font typeface="Open Sans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jpeg" Type="http://schemas.openxmlformats.org/officeDocument/2006/relationships/image"/><Relationship Id="rId6" Target="../media/image21.pn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199530" y="486649"/>
            <a:ext cx="5600044" cy="11080650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35462" t="0" r="-35462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236212" y="1303287"/>
            <a:ext cx="7240248" cy="509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27"/>
              </a:lnSpc>
            </a:pPr>
            <a:r>
              <a:rPr lang="en-US" sz="14234">
                <a:solidFill>
                  <a:srgbClr val="1F2020"/>
                </a:solidFill>
                <a:latin typeface="Poppins"/>
              </a:rPr>
              <a:t>Video</a:t>
            </a:r>
          </a:p>
          <a:p>
            <a:pPr algn="l">
              <a:lnSpc>
                <a:spcPts val="19927"/>
              </a:lnSpc>
              <a:spcBef>
                <a:spcPct val="0"/>
              </a:spcBef>
            </a:pPr>
            <a:r>
              <a:rPr lang="en-US" sz="14234">
                <a:solidFill>
                  <a:srgbClr val="1F2020"/>
                </a:solidFill>
                <a:latin typeface="Poppins"/>
              </a:rPr>
              <a:t>     </a:t>
            </a:r>
            <a:r>
              <a:rPr lang="en-US" sz="14234">
                <a:solidFill>
                  <a:srgbClr val="B294D5"/>
                </a:solidFill>
                <a:latin typeface="Poppins"/>
              </a:rPr>
              <a:t>&amp;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36212" y="5889969"/>
            <a:ext cx="6424585" cy="2572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27"/>
              </a:lnSpc>
              <a:spcBef>
                <a:spcPct val="0"/>
              </a:spcBef>
            </a:pPr>
            <a:r>
              <a:rPr lang="en-US" sz="14234">
                <a:solidFill>
                  <a:srgbClr val="335ACF"/>
                </a:solidFill>
                <a:latin typeface="Poppins Bold"/>
              </a:rPr>
              <a:t>Audio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673429" y="486649"/>
            <a:ext cx="340067" cy="322213"/>
          </a:xfrm>
          <a:custGeom>
            <a:avLst/>
            <a:gdLst/>
            <a:ahLst/>
            <a:cxnLst/>
            <a:rect r="r" b="b" t="t" l="l"/>
            <a:pathLst>
              <a:path h="322213" w="340067">
                <a:moveTo>
                  <a:pt x="0" y="0"/>
                </a:moveTo>
                <a:lnTo>
                  <a:pt x="340067" y="0"/>
                </a:lnTo>
                <a:lnTo>
                  <a:pt x="340067" y="322213"/>
                </a:lnTo>
                <a:lnTo>
                  <a:pt x="0" y="322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26574" y="520126"/>
            <a:ext cx="1917961" cy="25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1"/>
              </a:lnSpc>
              <a:spcBef>
                <a:spcPct val="0"/>
              </a:spcBef>
            </a:pPr>
            <a:r>
              <a:rPr lang="en-US" sz="1487">
                <a:solidFill>
                  <a:srgbClr val="1F2020"/>
                </a:solidFill>
                <a:latin typeface="Open Sans"/>
              </a:rPr>
              <a:t>Eloy Alvarez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10643" y="5532895"/>
            <a:ext cx="9163193" cy="916319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3491847" y="1596184"/>
            <a:ext cx="4180995" cy="8272818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12324" t="0" r="-112324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760418" y="4100085"/>
            <a:ext cx="2915550" cy="5768917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12628" t="0" r="-112628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6528297" y="5339641"/>
            <a:ext cx="2289092" cy="4529361"/>
            <a:chOff x="0" y="0"/>
            <a:chExt cx="2620010" cy="51841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0215506" y="2728322"/>
            <a:ext cx="2626323" cy="47625"/>
            <a:chOff x="0" y="0"/>
            <a:chExt cx="691706" cy="12543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91706" cy="12543"/>
            </a:xfrm>
            <a:custGeom>
              <a:avLst/>
              <a:gdLst/>
              <a:ahLst/>
              <a:cxnLst/>
              <a:rect r="r" b="b" t="t" l="l"/>
              <a:pathLst>
                <a:path h="12543" w="691706">
                  <a:moveTo>
                    <a:pt x="6272" y="0"/>
                  </a:moveTo>
                  <a:lnTo>
                    <a:pt x="685435" y="0"/>
                  </a:lnTo>
                  <a:cubicBezTo>
                    <a:pt x="687098" y="0"/>
                    <a:pt x="688693" y="661"/>
                    <a:pt x="689869" y="1837"/>
                  </a:cubicBezTo>
                  <a:cubicBezTo>
                    <a:pt x="691046" y="3013"/>
                    <a:pt x="691706" y="4608"/>
                    <a:pt x="691706" y="6272"/>
                  </a:cubicBezTo>
                  <a:lnTo>
                    <a:pt x="691706" y="6272"/>
                  </a:lnTo>
                  <a:cubicBezTo>
                    <a:pt x="691706" y="7935"/>
                    <a:pt x="691046" y="9530"/>
                    <a:pt x="689869" y="10706"/>
                  </a:cubicBezTo>
                  <a:cubicBezTo>
                    <a:pt x="688693" y="11882"/>
                    <a:pt x="687098" y="12543"/>
                    <a:pt x="68543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691706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9144000" y="6537597"/>
            <a:ext cx="8774962" cy="560104"/>
          </a:xfrm>
          <a:custGeom>
            <a:avLst/>
            <a:gdLst/>
            <a:ahLst/>
            <a:cxnLst/>
            <a:rect r="r" b="b" t="t" l="l"/>
            <a:pathLst>
              <a:path h="560104" w="8774962">
                <a:moveTo>
                  <a:pt x="0" y="0"/>
                </a:moveTo>
                <a:lnTo>
                  <a:pt x="8774962" y="0"/>
                </a:lnTo>
                <a:lnTo>
                  <a:pt x="8774962" y="560104"/>
                </a:lnTo>
                <a:lnTo>
                  <a:pt x="0" y="560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1040020" y="648634"/>
            <a:ext cx="498292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1F2020"/>
                </a:solidFill>
                <a:latin typeface="Poppins Bold"/>
              </a:rPr>
              <a:t>Audio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188667" y="3257004"/>
            <a:ext cx="6564821" cy="2590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5"/>
              </a:lnSpc>
              <a:spcBef>
                <a:spcPct val="0"/>
              </a:spcBef>
            </a:pPr>
            <a:r>
              <a:rPr lang="en-US" sz="2996">
                <a:solidFill>
                  <a:srgbClr val="1F2020"/>
                </a:solidFill>
                <a:latin typeface="Open Sans"/>
              </a:rPr>
              <a:t>Lo primero que necesitamos hacer es pedir el permiso necesario para poder grabar el audio, para ello debemos poner esto dentro del android manifest: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188667" y="1996570"/>
            <a:ext cx="498292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1F2020"/>
                </a:solidFill>
                <a:latin typeface="Poppins Bold"/>
              </a:rPr>
              <a:t>Permisos</a:t>
            </a:r>
          </a:p>
        </p:txBody>
      </p:sp>
      <p:sp>
        <p:nvSpPr>
          <p:cNvPr name="Freeform 51" id="51"/>
          <p:cNvSpPr/>
          <p:nvPr/>
        </p:nvSpPr>
        <p:spPr>
          <a:xfrm flipH="false" flipV="false" rot="0">
            <a:off x="673429" y="486649"/>
            <a:ext cx="340067" cy="322213"/>
          </a:xfrm>
          <a:custGeom>
            <a:avLst/>
            <a:gdLst/>
            <a:ahLst/>
            <a:cxnLst/>
            <a:rect r="r" b="b" t="t" l="l"/>
            <a:pathLst>
              <a:path h="322213" w="340067">
                <a:moveTo>
                  <a:pt x="0" y="0"/>
                </a:moveTo>
                <a:lnTo>
                  <a:pt x="340067" y="0"/>
                </a:lnTo>
                <a:lnTo>
                  <a:pt x="340067" y="322213"/>
                </a:lnTo>
                <a:lnTo>
                  <a:pt x="0" y="3222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1126574" y="520126"/>
            <a:ext cx="1917961" cy="25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1"/>
              </a:lnSpc>
              <a:spcBef>
                <a:spcPct val="0"/>
              </a:spcBef>
            </a:pPr>
            <a:r>
              <a:rPr lang="en-US" sz="1487">
                <a:solidFill>
                  <a:srgbClr val="1F2020"/>
                </a:solidFill>
                <a:latin typeface="Open Sans"/>
              </a:rPr>
              <a:t>Eloy Alvarez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73429" y="486649"/>
            <a:ext cx="340067" cy="322213"/>
          </a:xfrm>
          <a:custGeom>
            <a:avLst/>
            <a:gdLst/>
            <a:ahLst/>
            <a:cxnLst/>
            <a:rect r="r" b="b" t="t" l="l"/>
            <a:pathLst>
              <a:path h="322213" w="340067">
                <a:moveTo>
                  <a:pt x="0" y="0"/>
                </a:moveTo>
                <a:lnTo>
                  <a:pt x="340067" y="0"/>
                </a:lnTo>
                <a:lnTo>
                  <a:pt x="340067" y="322213"/>
                </a:lnTo>
                <a:lnTo>
                  <a:pt x="0" y="322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711839" y="4473399"/>
            <a:ext cx="8252837" cy="825283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386892">
            <a:off x="13089226" y="975193"/>
            <a:ext cx="6245323" cy="624532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294D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117923" y="4196532"/>
            <a:ext cx="11538231" cy="47625"/>
            <a:chOff x="0" y="0"/>
            <a:chExt cx="3038876" cy="125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38876" cy="12543"/>
            </a:xfrm>
            <a:custGeom>
              <a:avLst/>
              <a:gdLst/>
              <a:ahLst/>
              <a:cxnLst/>
              <a:rect r="r" b="b" t="t" l="l"/>
              <a:pathLst>
                <a:path h="12543" w="3038876">
                  <a:moveTo>
                    <a:pt x="6272" y="0"/>
                  </a:moveTo>
                  <a:lnTo>
                    <a:pt x="3032604" y="0"/>
                  </a:lnTo>
                  <a:cubicBezTo>
                    <a:pt x="3034268" y="0"/>
                    <a:pt x="3035863" y="661"/>
                    <a:pt x="3037039" y="1837"/>
                  </a:cubicBezTo>
                  <a:cubicBezTo>
                    <a:pt x="3038215" y="3013"/>
                    <a:pt x="3038876" y="4608"/>
                    <a:pt x="3038876" y="6272"/>
                  </a:cubicBezTo>
                  <a:lnTo>
                    <a:pt x="3038876" y="6272"/>
                  </a:lnTo>
                  <a:cubicBezTo>
                    <a:pt x="3038876" y="7935"/>
                    <a:pt x="3038215" y="9530"/>
                    <a:pt x="3037039" y="10706"/>
                  </a:cubicBezTo>
                  <a:cubicBezTo>
                    <a:pt x="3035863" y="11882"/>
                    <a:pt x="3034268" y="12543"/>
                    <a:pt x="3032604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038876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0" y="7346960"/>
            <a:ext cx="11538231" cy="47625"/>
            <a:chOff x="0" y="0"/>
            <a:chExt cx="3038876" cy="125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38876" cy="12543"/>
            </a:xfrm>
            <a:custGeom>
              <a:avLst/>
              <a:gdLst/>
              <a:ahLst/>
              <a:cxnLst/>
              <a:rect r="r" b="b" t="t" l="l"/>
              <a:pathLst>
                <a:path h="12543" w="3038876">
                  <a:moveTo>
                    <a:pt x="6272" y="0"/>
                  </a:moveTo>
                  <a:lnTo>
                    <a:pt x="3032604" y="0"/>
                  </a:lnTo>
                  <a:cubicBezTo>
                    <a:pt x="3034268" y="0"/>
                    <a:pt x="3035863" y="661"/>
                    <a:pt x="3037039" y="1837"/>
                  </a:cubicBezTo>
                  <a:cubicBezTo>
                    <a:pt x="3038215" y="3013"/>
                    <a:pt x="3038876" y="4608"/>
                    <a:pt x="3038876" y="6272"/>
                  </a:cubicBezTo>
                  <a:lnTo>
                    <a:pt x="3038876" y="6272"/>
                  </a:lnTo>
                  <a:cubicBezTo>
                    <a:pt x="3038876" y="7935"/>
                    <a:pt x="3038215" y="9530"/>
                    <a:pt x="3037039" y="10706"/>
                  </a:cubicBezTo>
                  <a:cubicBezTo>
                    <a:pt x="3035863" y="11882"/>
                    <a:pt x="3034268" y="12543"/>
                    <a:pt x="3032604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038876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1104094" y="2488630"/>
            <a:ext cx="3088530" cy="6111188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58351" t="0" r="-58351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4811749" y="3540397"/>
            <a:ext cx="3044680" cy="6024423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58351" t="0" r="-58351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802779" y="1915528"/>
            <a:ext cx="4826001" cy="47749"/>
            <a:chOff x="0" y="0"/>
            <a:chExt cx="1271045" cy="12576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271045" cy="12576"/>
            </a:xfrm>
            <a:custGeom>
              <a:avLst/>
              <a:gdLst/>
              <a:ahLst/>
              <a:cxnLst/>
              <a:rect r="r" b="b" t="t" l="l"/>
              <a:pathLst>
                <a:path h="12576" w="1271045">
                  <a:moveTo>
                    <a:pt x="6288" y="0"/>
                  </a:moveTo>
                  <a:lnTo>
                    <a:pt x="1264757" y="0"/>
                  </a:lnTo>
                  <a:cubicBezTo>
                    <a:pt x="1268230" y="0"/>
                    <a:pt x="1271045" y="2815"/>
                    <a:pt x="1271045" y="6288"/>
                  </a:cubicBezTo>
                  <a:lnTo>
                    <a:pt x="1271045" y="6288"/>
                  </a:lnTo>
                  <a:cubicBezTo>
                    <a:pt x="1271045" y="9761"/>
                    <a:pt x="1268230" y="12576"/>
                    <a:pt x="1264757" y="12576"/>
                  </a:cubicBezTo>
                  <a:lnTo>
                    <a:pt x="6288" y="12576"/>
                  </a:lnTo>
                  <a:cubicBezTo>
                    <a:pt x="2815" y="12576"/>
                    <a:pt x="0" y="9761"/>
                    <a:pt x="0" y="6288"/>
                  </a:cubicBezTo>
                  <a:lnTo>
                    <a:pt x="0" y="6288"/>
                  </a:lnTo>
                  <a:cubicBezTo>
                    <a:pt x="0" y="2815"/>
                    <a:pt x="2815" y="0"/>
                    <a:pt x="6288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271045" cy="50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720253" y="2370795"/>
            <a:ext cx="1024362" cy="1024362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622352" y="4740177"/>
            <a:ext cx="1196775" cy="1196775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622352" y="7536167"/>
            <a:ext cx="1297367" cy="1297367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3" id="53"/>
          <p:cNvSpPr/>
          <p:nvPr/>
        </p:nvSpPr>
        <p:spPr>
          <a:xfrm flipH="false" flipV="false" rot="0">
            <a:off x="1835544" y="2882976"/>
            <a:ext cx="7624776" cy="325115"/>
          </a:xfrm>
          <a:custGeom>
            <a:avLst/>
            <a:gdLst/>
            <a:ahLst/>
            <a:cxnLst/>
            <a:rect r="r" b="b" t="t" l="l"/>
            <a:pathLst>
              <a:path h="325115" w="7624776">
                <a:moveTo>
                  <a:pt x="0" y="0"/>
                </a:moveTo>
                <a:lnTo>
                  <a:pt x="7624776" y="0"/>
                </a:lnTo>
                <a:lnTo>
                  <a:pt x="7624776" y="325115"/>
                </a:lnTo>
                <a:lnTo>
                  <a:pt x="0" y="3251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8594" r="0" b="-28594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835544" y="3581761"/>
            <a:ext cx="7624776" cy="324321"/>
          </a:xfrm>
          <a:custGeom>
            <a:avLst/>
            <a:gdLst/>
            <a:ahLst/>
            <a:cxnLst/>
            <a:rect r="r" b="b" t="t" l="l"/>
            <a:pathLst>
              <a:path h="324321" w="7624776">
                <a:moveTo>
                  <a:pt x="0" y="0"/>
                </a:moveTo>
                <a:lnTo>
                  <a:pt x="7624776" y="0"/>
                </a:lnTo>
                <a:lnTo>
                  <a:pt x="7624776" y="324321"/>
                </a:lnTo>
                <a:lnTo>
                  <a:pt x="0" y="3243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8594" r="0" b="-28594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835544" y="8676823"/>
            <a:ext cx="7579654" cy="316827"/>
          </a:xfrm>
          <a:custGeom>
            <a:avLst/>
            <a:gdLst/>
            <a:ahLst/>
            <a:cxnLst/>
            <a:rect r="r" b="b" t="t" l="l"/>
            <a:pathLst>
              <a:path h="316827" w="7579654">
                <a:moveTo>
                  <a:pt x="0" y="0"/>
                </a:moveTo>
                <a:lnTo>
                  <a:pt x="7579654" y="0"/>
                </a:lnTo>
                <a:lnTo>
                  <a:pt x="7579654" y="316826"/>
                </a:lnTo>
                <a:lnTo>
                  <a:pt x="0" y="3168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800" r="0" b="-3187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835544" y="5936952"/>
            <a:ext cx="7624776" cy="1029007"/>
          </a:xfrm>
          <a:custGeom>
            <a:avLst/>
            <a:gdLst/>
            <a:ahLst/>
            <a:cxnLst/>
            <a:rect r="r" b="b" t="t" l="l"/>
            <a:pathLst>
              <a:path h="1029007" w="7624776">
                <a:moveTo>
                  <a:pt x="0" y="0"/>
                </a:moveTo>
                <a:lnTo>
                  <a:pt x="7624776" y="0"/>
                </a:lnTo>
                <a:lnTo>
                  <a:pt x="7624776" y="1029008"/>
                </a:lnTo>
                <a:lnTo>
                  <a:pt x="0" y="10290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57" id="57"/>
          <p:cNvSpPr txBox="true"/>
          <p:nvPr/>
        </p:nvSpPr>
        <p:spPr>
          <a:xfrm rot="0">
            <a:off x="1126574" y="520126"/>
            <a:ext cx="1917961" cy="25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1"/>
              </a:lnSpc>
              <a:spcBef>
                <a:spcPct val="0"/>
              </a:spcBef>
            </a:pPr>
            <a:r>
              <a:rPr lang="en-US" sz="1487">
                <a:solidFill>
                  <a:srgbClr val="1F2020"/>
                </a:solidFill>
                <a:latin typeface="Open Sans"/>
              </a:rPr>
              <a:t>Eloy Alvarez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724319" y="1079586"/>
            <a:ext cx="498292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1F2020"/>
                </a:solidFill>
                <a:latin typeface="Poppins Bold"/>
              </a:rPr>
              <a:t>Crear y preparar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2014730" y="2166372"/>
            <a:ext cx="3390974" cy="615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9"/>
              </a:lnSpc>
              <a:spcBef>
                <a:spcPct val="0"/>
              </a:spcBef>
            </a:pPr>
            <a:r>
              <a:rPr lang="en-US" sz="1813">
                <a:solidFill>
                  <a:srgbClr val="1F2020"/>
                </a:solidFill>
                <a:latin typeface="Open Sans"/>
              </a:rPr>
              <a:t>Crear un MediaPlayer y un MediaRecorder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57520" y="2622839"/>
            <a:ext cx="749828" cy="46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8"/>
              </a:lnSpc>
              <a:spcBef>
                <a:spcPct val="0"/>
              </a:spcBef>
            </a:pPr>
            <a:r>
              <a:rPr lang="en-US" sz="2720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2295078" y="4496632"/>
            <a:ext cx="3961719" cy="109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6"/>
              </a:lnSpc>
              <a:spcBef>
                <a:spcPct val="0"/>
              </a:spcBef>
            </a:pPr>
            <a:r>
              <a:rPr lang="en-US" sz="2118">
                <a:solidFill>
                  <a:srgbClr val="1F2020"/>
                </a:solidFill>
                <a:latin typeface="Open Sans"/>
              </a:rPr>
              <a:t>Configurar la fuente del audio, configurar el formato de salida y el nombre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782723" y="5034738"/>
            <a:ext cx="876034" cy="540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9"/>
              </a:lnSpc>
              <a:spcBef>
                <a:spcPct val="0"/>
              </a:spcBef>
            </a:pPr>
            <a:r>
              <a:rPr lang="en-US" sz="3178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2435674" y="7880140"/>
            <a:ext cx="4294711" cy="39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1F2020"/>
                </a:solidFill>
                <a:latin typeface="Open Sans"/>
              </a:rPr>
              <a:t>Configurar el codificador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796203" y="7861090"/>
            <a:ext cx="949667" cy="58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3"/>
              </a:lnSpc>
              <a:spcBef>
                <a:spcPct val="0"/>
              </a:spcBef>
            </a:pPr>
            <a:r>
              <a:rPr lang="en-US" sz="3445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062519" y="1736008"/>
            <a:ext cx="3444222" cy="6814984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26574" y="1968661"/>
            <a:ext cx="1042538" cy="47625"/>
            <a:chOff x="0" y="0"/>
            <a:chExt cx="274578" cy="125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26574" y="2178211"/>
            <a:ext cx="4030405" cy="4030405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1864" y="0"/>
                  </a:moveTo>
                  <a:lnTo>
                    <a:pt x="760936" y="0"/>
                  </a:lnTo>
                  <a:cubicBezTo>
                    <a:pt x="789580" y="0"/>
                    <a:pt x="812800" y="23220"/>
                    <a:pt x="812800" y="51864"/>
                  </a:cubicBezTo>
                  <a:lnTo>
                    <a:pt x="812800" y="760936"/>
                  </a:lnTo>
                  <a:cubicBezTo>
                    <a:pt x="812800" y="789580"/>
                    <a:pt x="789580" y="812800"/>
                    <a:pt x="760936" y="812800"/>
                  </a:cubicBezTo>
                  <a:lnTo>
                    <a:pt x="51864" y="812800"/>
                  </a:lnTo>
                  <a:cubicBezTo>
                    <a:pt x="23220" y="812800"/>
                    <a:pt x="0" y="789580"/>
                    <a:pt x="0" y="760936"/>
                  </a:cubicBezTo>
                  <a:lnTo>
                    <a:pt x="0" y="51864"/>
                  </a:lnTo>
                  <a:cubicBezTo>
                    <a:pt x="0" y="23220"/>
                    <a:pt x="23220" y="0"/>
                    <a:pt x="5186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003092" y="2178211"/>
            <a:ext cx="4030405" cy="4030405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1864" y="0"/>
                  </a:moveTo>
                  <a:lnTo>
                    <a:pt x="760936" y="0"/>
                  </a:lnTo>
                  <a:cubicBezTo>
                    <a:pt x="789580" y="0"/>
                    <a:pt x="812800" y="23220"/>
                    <a:pt x="812800" y="51864"/>
                  </a:cubicBezTo>
                  <a:lnTo>
                    <a:pt x="812800" y="760936"/>
                  </a:lnTo>
                  <a:cubicBezTo>
                    <a:pt x="812800" y="789580"/>
                    <a:pt x="789580" y="812800"/>
                    <a:pt x="760936" y="812800"/>
                  </a:cubicBezTo>
                  <a:lnTo>
                    <a:pt x="51864" y="812800"/>
                  </a:lnTo>
                  <a:cubicBezTo>
                    <a:pt x="23220" y="812800"/>
                    <a:pt x="0" y="789580"/>
                    <a:pt x="0" y="760936"/>
                  </a:cubicBezTo>
                  <a:lnTo>
                    <a:pt x="0" y="51864"/>
                  </a:lnTo>
                  <a:cubicBezTo>
                    <a:pt x="0" y="23220"/>
                    <a:pt x="23220" y="0"/>
                    <a:pt x="51864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914333" y="2834582"/>
            <a:ext cx="966633" cy="96663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790851" y="2834582"/>
            <a:ext cx="966633" cy="966633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673429" y="486649"/>
            <a:ext cx="340067" cy="322213"/>
          </a:xfrm>
          <a:custGeom>
            <a:avLst/>
            <a:gdLst/>
            <a:ahLst/>
            <a:cxnLst/>
            <a:rect r="r" b="b" t="t" l="l"/>
            <a:pathLst>
              <a:path h="322213" w="340067">
                <a:moveTo>
                  <a:pt x="0" y="0"/>
                </a:moveTo>
                <a:lnTo>
                  <a:pt x="340067" y="0"/>
                </a:lnTo>
                <a:lnTo>
                  <a:pt x="340067" y="322213"/>
                </a:lnTo>
                <a:lnTo>
                  <a:pt x="0" y="322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7958638" y="3002369"/>
            <a:ext cx="631059" cy="631059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-5400000">
            <a:off x="2135462" y="3067362"/>
            <a:ext cx="572656" cy="501074"/>
            <a:chOff x="0" y="0"/>
            <a:chExt cx="812800" cy="7112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102034" y="6370541"/>
            <a:ext cx="4079484" cy="3379274"/>
          </a:xfrm>
          <a:custGeom>
            <a:avLst/>
            <a:gdLst/>
            <a:ahLst/>
            <a:cxnLst/>
            <a:rect r="r" b="b" t="t" l="l"/>
            <a:pathLst>
              <a:path h="3379274" w="4079484">
                <a:moveTo>
                  <a:pt x="0" y="0"/>
                </a:moveTo>
                <a:lnTo>
                  <a:pt x="4079484" y="0"/>
                </a:lnTo>
                <a:lnTo>
                  <a:pt x="4079484" y="3379274"/>
                </a:lnTo>
                <a:lnTo>
                  <a:pt x="0" y="3379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6934656" y="6370541"/>
            <a:ext cx="4167276" cy="3745382"/>
          </a:xfrm>
          <a:custGeom>
            <a:avLst/>
            <a:gdLst/>
            <a:ahLst/>
            <a:cxnLst/>
            <a:rect r="r" b="b" t="t" l="l"/>
            <a:pathLst>
              <a:path h="3745382" w="4167276">
                <a:moveTo>
                  <a:pt x="0" y="0"/>
                </a:moveTo>
                <a:lnTo>
                  <a:pt x="4167276" y="0"/>
                </a:lnTo>
                <a:lnTo>
                  <a:pt x="4167276" y="3745382"/>
                </a:lnTo>
                <a:lnTo>
                  <a:pt x="0" y="3745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Contact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About Us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Photo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Home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26574" y="1077960"/>
            <a:ext cx="684079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1F2020"/>
                </a:solidFill>
                <a:latin typeface="Poppins Bold"/>
              </a:rPr>
              <a:t>Grabar y Reproducir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679568" y="4395555"/>
            <a:ext cx="2924417" cy="136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963">
                <a:solidFill>
                  <a:srgbClr val="1F2020"/>
                </a:solidFill>
                <a:latin typeface="Open Sans"/>
              </a:rPr>
              <a:t>Para empezar a reproducir usamos la función: </a:t>
            </a:r>
          </a:p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1963">
                <a:solidFill>
                  <a:srgbClr val="1F2020"/>
                </a:solidFill>
                <a:latin typeface="Open Sans"/>
              </a:rPr>
              <a:t>startPlaying()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914333" y="4045302"/>
            <a:ext cx="2029826" cy="27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4"/>
              </a:lnSpc>
              <a:spcBef>
                <a:spcPct val="0"/>
              </a:spcBef>
            </a:pPr>
            <a:r>
              <a:rPr lang="en-US" sz="1617">
                <a:solidFill>
                  <a:srgbClr val="335ACF"/>
                </a:solidFill>
                <a:latin typeface="Open Sans Bold"/>
              </a:rPr>
              <a:t>Reproducir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790851" y="4045302"/>
            <a:ext cx="2029826" cy="27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4"/>
              </a:lnSpc>
              <a:spcBef>
                <a:spcPct val="0"/>
              </a:spcBef>
            </a:pPr>
            <a:r>
              <a:rPr lang="en-US" sz="1617">
                <a:solidFill>
                  <a:srgbClr val="FFFFFF"/>
                </a:solidFill>
                <a:latin typeface="Open Sans Bold"/>
              </a:rPr>
              <a:t>Grabar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26574" y="520126"/>
            <a:ext cx="1917961" cy="25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1"/>
              </a:lnSpc>
              <a:spcBef>
                <a:spcPct val="0"/>
              </a:spcBef>
            </a:pPr>
            <a:r>
              <a:rPr lang="en-US" sz="1487">
                <a:solidFill>
                  <a:srgbClr val="1F2020"/>
                </a:solidFill>
                <a:latin typeface="Open Sans"/>
              </a:rPr>
              <a:t>Eloy Alvarez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371043" y="4395555"/>
            <a:ext cx="2924417" cy="102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963">
                <a:solidFill>
                  <a:srgbClr val="FFFFFF"/>
                </a:solidFill>
                <a:latin typeface="Open Sans"/>
              </a:rPr>
              <a:t>Para empezar a grabar usamos la función:</a:t>
            </a:r>
          </a:p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1963">
                <a:solidFill>
                  <a:srgbClr val="FFFFFF"/>
                </a:solidFill>
                <a:latin typeface="Open Sans"/>
              </a:rPr>
              <a:t>start()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32651" y="0"/>
            <a:ext cx="8260763" cy="10287000"/>
            <a:chOff x="0" y="0"/>
            <a:chExt cx="2175674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7567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5674">
                  <a:moveTo>
                    <a:pt x="0" y="0"/>
                  </a:moveTo>
                  <a:lnTo>
                    <a:pt x="2175674" y="0"/>
                  </a:lnTo>
                  <a:lnTo>
                    <a:pt x="21756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7567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12222" y="1632888"/>
            <a:ext cx="1738203" cy="64592"/>
            <a:chOff x="0" y="0"/>
            <a:chExt cx="457798" cy="170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7798" cy="17012"/>
            </a:xfrm>
            <a:custGeom>
              <a:avLst/>
              <a:gdLst/>
              <a:ahLst/>
              <a:cxnLst/>
              <a:rect r="r" b="b" t="t" l="l"/>
              <a:pathLst>
                <a:path h="17012" w="457798">
                  <a:moveTo>
                    <a:pt x="8506" y="0"/>
                  </a:moveTo>
                  <a:lnTo>
                    <a:pt x="449292" y="0"/>
                  </a:lnTo>
                  <a:cubicBezTo>
                    <a:pt x="451548" y="0"/>
                    <a:pt x="453712" y="896"/>
                    <a:pt x="455307" y="2491"/>
                  </a:cubicBezTo>
                  <a:cubicBezTo>
                    <a:pt x="456902" y="4087"/>
                    <a:pt x="457798" y="6250"/>
                    <a:pt x="457798" y="8506"/>
                  </a:cubicBezTo>
                  <a:lnTo>
                    <a:pt x="457798" y="8506"/>
                  </a:lnTo>
                  <a:cubicBezTo>
                    <a:pt x="457798" y="10762"/>
                    <a:pt x="456902" y="12925"/>
                    <a:pt x="455307" y="14521"/>
                  </a:cubicBezTo>
                  <a:cubicBezTo>
                    <a:pt x="453712" y="16116"/>
                    <a:pt x="451548" y="17012"/>
                    <a:pt x="449292" y="17012"/>
                  </a:cubicBezTo>
                  <a:lnTo>
                    <a:pt x="8506" y="17012"/>
                  </a:lnTo>
                  <a:cubicBezTo>
                    <a:pt x="6250" y="17012"/>
                    <a:pt x="4087" y="16116"/>
                    <a:pt x="2491" y="14521"/>
                  </a:cubicBezTo>
                  <a:cubicBezTo>
                    <a:pt x="896" y="12925"/>
                    <a:pt x="0" y="10762"/>
                    <a:pt x="0" y="8506"/>
                  </a:cubicBezTo>
                  <a:lnTo>
                    <a:pt x="0" y="8506"/>
                  </a:lnTo>
                  <a:cubicBezTo>
                    <a:pt x="0" y="6250"/>
                    <a:pt x="896" y="4087"/>
                    <a:pt x="2491" y="2491"/>
                  </a:cubicBezTo>
                  <a:cubicBezTo>
                    <a:pt x="4087" y="896"/>
                    <a:pt x="6250" y="0"/>
                    <a:pt x="8506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57798" cy="55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73429" y="486649"/>
            <a:ext cx="340067" cy="322213"/>
          </a:xfrm>
          <a:custGeom>
            <a:avLst/>
            <a:gdLst/>
            <a:ahLst/>
            <a:cxnLst/>
            <a:rect r="r" b="b" t="t" l="l"/>
            <a:pathLst>
              <a:path h="322213" w="340067">
                <a:moveTo>
                  <a:pt x="0" y="0"/>
                </a:moveTo>
                <a:lnTo>
                  <a:pt x="340067" y="0"/>
                </a:lnTo>
                <a:lnTo>
                  <a:pt x="340067" y="322213"/>
                </a:lnTo>
                <a:lnTo>
                  <a:pt x="0" y="322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56816" y="1501897"/>
            <a:ext cx="7281830" cy="8136606"/>
          </a:xfrm>
          <a:custGeom>
            <a:avLst/>
            <a:gdLst/>
            <a:ahLst/>
            <a:cxnLst/>
            <a:rect r="r" b="b" t="t" l="l"/>
            <a:pathLst>
              <a:path h="8136606" w="7281830">
                <a:moveTo>
                  <a:pt x="0" y="0"/>
                </a:moveTo>
                <a:lnTo>
                  <a:pt x="7281829" y="0"/>
                </a:lnTo>
                <a:lnTo>
                  <a:pt x="7281829" y="8136606"/>
                </a:lnTo>
                <a:lnTo>
                  <a:pt x="0" y="8136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312222" y="770762"/>
            <a:ext cx="498292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1F2020"/>
                </a:solidFill>
                <a:latin typeface="Poppins Bold"/>
              </a:rPr>
              <a:t>Video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32609" y="2055845"/>
            <a:ext cx="5726091" cy="394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3"/>
              </a:lnSpc>
            </a:pPr>
            <a:r>
              <a:rPr lang="en-US" sz="2802">
                <a:solidFill>
                  <a:srgbClr val="1F2020"/>
                </a:solidFill>
                <a:latin typeface="Open Sans"/>
              </a:rPr>
              <a:t>Para grabar videos es bastante parecido a los audios</a:t>
            </a:r>
          </a:p>
          <a:p>
            <a:pPr algn="l">
              <a:lnSpc>
                <a:spcPts val="3923"/>
              </a:lnSpc>
            </a:pPr>
          </a:p>
          <a:p>
            <a:pPr algn="l">
              <a:lnSpc>
                <a:spcPts val="3923"/>
              </a:lnSpc>
            </a:pPr>
          </a:p>
          <a:p>
            <a:pPr algn="l">
              <a:lnSpc>
                <a:spcPts val="3923"/>
              </a:lnSpc>
              <a:spcBef>
                <a:spcPct val="0"/>
              </a:spcBef>
            </a:pPr>
            <a:r>
              <a:rPr lang="en-US" sz="2802">
                <a:solidFill>
                  <a:srgbClr val="1F2020"/>
                </a:solidFill>
                <a:latin typeface="Open Sans"/>
              </a:rPr>
              <a:t>Aquí hay un ejemplo donde podemos observar las diferencias y como grabaríamos audio en Android.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6574" y="520126"/>
            <a:ext cx="1917961" cy="25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1"/>
              </a:lnSpc>
              <a:spcBef>
                <a:spcPct val="0"/>
              </a:spcBef>
            </a:pPr>
            <a:r>
              <a:rPr lang="en-US" sz="1487">
                <a:solidFill>
                  <a:srgbClr val="FFFFFF"/>
                </a:solidFill>
                <a:latin typeface="Open Sans"/>
              </a:rPr>
              <a:t>Eloy Alvarez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148802" y="7301218"/>
            <a:ext cx="20585603" cy="5264356"/>
            <a:chOff x="0" y="0"/>
            <a:chExt cx="4274726" cy="10931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4726" cy="1093176"/>
            </a:xfrm>
            <a:custGeom>
              <a:avLst/>
              <a:gdLst/>
              <a:ahLst/>
              <a:cxnLst/>
              <a:rect r="r" b="b" t="t" l="l"/>
              <a:pathLst>
                <a:path h="1093176" w="4274726">
                  <a:moveTo>
                    <a:pt x="2137363" y="0"/>
                  </a:moveTo>
                  <a:cubicBezTo>
                    <a:pt x="956930" y="0"/>
                    <a:pt x="0" y="244716"/>
                    <a:pt x="0" y="546588"/>
                  </a:cubicBezTo>
                  <a:cubicBezTo>
                    <a:pt x="0" y="848460"/>
                    <a:pt x="956930" y="1093176"/>
                    <a:pt x="2137363" y="1093176"/>
                  </a:cubicBezTo>
                  <a:cubicBezTo>
                    <a:pt x="3317796" y="1093176"/>
                    <a:pt x="4274726" y="848460"/>
                    <a:pt x="4274726" y="546588"/>
                  </a:cubicBezTo>
                  <a:cubicBezTo>
                    <a:pt x="4274726" y="244716"/>
                    <a:pt x="3317796" y="0"/>
                    <a:pt x="2137363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400756" y="64385"/>
              <a:ext cx="3473215" cy="926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406341" y="4044667"/>
            <a:ext cx="3475318" cy="6876514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t="0" r="-58351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0329460" y="5143500"/>
            <a:ext cx="2919979" cy="5777681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03147" t="0" r="-103147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5038561" y="5143500"/>
            <a:ext cx="2919979" cy="5777681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03418" t="0" r="-103418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12697923" y="6476535"/>
            <a:ext cx="2246277" cy="4444645"/>
            <a:chOff x="0" y="0"/>
            <a:chExt cx="2620010" cy="518414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58351" t="0" r="-58351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1" id="51"/>
          <p:cNvGrpSpPr>
            <a:grpSpLocks noChangeAspect="true"/>
          </p:cNvGrpSpPr>
          <p:nvPr/>
        </p:nvGrpSpPr>
        <p:grpSpPr>
          <a:xfrm rot="0">
            <a:off x="3343800" y="6476535"/>
            <a:ext cx="2246277" cy="4444645"/>
            <a:chOff x="0" y="0"/>
            <a:chExt cx="2620010" cy="518414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58351" t="0" r="-58351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61" id="61"/>
          <p:cNvSpPr txBox="true"/>
          <p:nvPr/>
        </p:nvSpPr>
        <p:spPr>
          <a:xfrm rot="0">
            <a:off x="3902954" y="1420400"/>
            <a:ext cx="10482091" cy="213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83"/>
              </a:lnSpc>
              <a:spcBef>
                <a:spcPct val="0"/>
              </a:spcBef>
            </a:pPr>
            <a:r>
              <a:rPr lang="en-US" sz="11845">
                <a:solidFill>
                  <a:srgbClr val="335ACF"/>
                </a:solidFill>
                <a:latin typeface="Poppins Bold"/>
              </a:rPr>
              <a:t>Gracias</a:t>
            </a:r>
          </a:p>
        </p:txBody>
      </p:sp>
      <p:sp>
        <p:nvSpPr>
          <p:cNvPr name="Freeform 62" id="62"/>
          <p:cNvSpPr/>
          <p:nvPr/>
        </p:nvSpPr>
        <p:spPr>
          <a:xfrm flipH="false" flipV="false" rot="0">
            <a:off x="673429" y="486649"/>
            <a:ext cx="340067" cy="322213"/>
          </a:xfrm>
          <a:custGeom>
            <a:avLst/>
            <a:gdLst/>
            <a:ahLst/>
            <a:cxnLst/>
            <a:rect r="r" b="b" t="t" l="l"/>
            <a:pathLst>
              <a:path h="322213" w="340067">
                <a:moveTo>
                  <a:pt x="0" y="0"/>
                </a:moveTo>
                <a:lnTo>
                  <a:pt x="340067" y="0"/>
                </a:lnTo>
                <a:lnTo>
                  <a:pt x="340067" y="322213"/>
                </a:lnTo>
                <a:lnTo>
                  <a:pt x="0" y="3222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3" id="63"/>
          <p:cNvSpPr txBox="true"/>
          <p:nvPr/>
        </p:nvSpPr>
        <p:spPr>
          <a:xfrm rot="0">
            <a:off x="1126574" y="520126"/>
            <a:ext cx="1917961" cy="25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1"/>
              </a:lnSpc>
              <a:spcBef>
                <a:spcPct val="0"/>
              </a:spcBef>
            </a:pPr>
            <a:r>
              <a:rPr lang="en-US" sz="1487">
                <a:solidFill>
                  <a:srgbClr val="1F2020"/>
                </a:solidFill>
                <a:latin typeface="Open Sans"/>
              </a:rPr>
              <a:t>Eloy Alvarez</a:t>
            </a:r>
          </a:p>
        </p:txBody>
      </p:sp>
      <p:sp>
        <p:nvSpPr>
          <p:cNvPr name="Freeform 64" id="64"/>
          <p:cNvSpPr/>
          <p:nvPr/>
        </p:nvSpPr>
        <p:spPr>
          <a:xfrm flipH="false" flipV="false" rot="0">
            <a:off x="13821062" y="823833"/>
            <a:ext cx="4084233" cy="6340285"/>
          </a:xfrm>
          <a:custGeom>
            <a:avLst/>
            <a:gdLst/>
            <a:ahLst/>
            <a:cxnLst/>
            <a:rect r="r" b="b" t="t" l="l"/>
            <a:pathLst>
              <a:path h="6340285" w="4084233">
                <a:moveTo>
                  <a:pt x="0" y="0"/>
                </a:moveTo>
                <a:lnTo>
                  <a:pt x="4084232" y="0"/>
                </a:lnTo>
                <a:lnTo>
                  <a:pt x="4084232" y="6340285"/>
                </a:lnTo>
                <a:lnTo>
                  <a:pt x="0" y="63402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true" flipV="false" rot="0">
            <a:off x="-181278" y="770602"/>
            <a:ext cx="4084233" cy="6340285"/>
          </a:xfrm>
          <a:custGeom>
            <a:avLst/>
            <a:gdLst/>
            <a:ahLst/>
            <a:cxnLst/>
            <a:rect r="r" b="b" t="t" l="l"/>
            <a:pathLst>
              <a:path h="6340285" w="4084233">
                <a:moveTo>
                  <a:pt x="4084232" y="0"/>
                </a:moveTo>
                <a:lnTo>
                  <a:pt x="0" y="0"/>
                </a:lnTo>
                <a:lnTo>
                  <a:pt x="0" y="6340285"/>
                </a:lnTo>
                <a:lnTo>
                  <a:pt x="4084232" y="6340285"/>
                </a:lnTo>
                <a:lnTo>
                  <a:pt x="4084232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DAGHsKsacvw</dc:identifier>
  <dcterms:modified xsi:type="dcterms:W3CDTF">2011-08-01T06:04:30Z</dcterms:modified>
  <cp:revision>1</cp:revision>
  <dc:title>M08_UF2_AUDIO_VIDEO</dc:title>
</cp:coreProperties>
</file>